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89" r:id="rId4"/>
    <p:sldId id="282" r:id="rId5"/>
    <p:sldId id="284" r:id="rId6"/>
    <p:sldId id="283" r:id="rId7"/>
    <p:sldId id="265" r:id="rId8"/>
    <p:sldId id="261" r:id="rId9"/>
    <p:sldId id="257" r:id="rId10"/>
    <p:sldId id="285" r:id="rId11"/>
    <p:sldId id="305" r:id="rId12"/>
    <p:sldId id="291" r:id="rId13"/>
    <p:sldId id="306" r:id="rId14"/>
    <p:sldId id="286" r:id="rId15"/>
    <p:sldId id="277" r:id="rId16"/>
    <p:sldId id="301" r:id="rId17"/>
    <p:sldId id="299" r:id="rId18"/>
    <p:sldId id="267" r:id="rId19"/>
    <p:sldId id="300" r:id="rId20"/>
    <p:sldId id="290" r:id="rId21"/>
    <p:sldId id="304" r:id="rId22"/>
    <p:sldId id="294" r:id="rId23"/>
    <p:sldId id="295" r:id="rId24"/>
    <p:sldId id="297" r:id="rId25"/>
    <p:sldId id="296" r:id="rId26"/>
    <p:sldId id="298" r:id="rId27"/>
    <p:sldId id="302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045F"/>
    <a:srgbClr val="3F0351"/>
    <a:srgbClr val="390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235"/>
    <p:restoredTop sz="94664"/>
  </p:normalViewPr>
  <p:slideViewPr>
    <p:cSldViewPr snapToGrid="0" snapToObjects="1">
      <p:cViewPr varScale="1">
        <p:scale>
          <a:sx n="116" d="100"/>
          <a:sy n="116" d="100"/>
        </p:scale>
        <p:origin x="192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66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73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79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1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0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51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2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5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19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7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1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70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67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98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65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7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92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6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2EA73E-4367-724B-9B3D-2A8813EB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E790-06F2-B44F-81BF-B1A153B7F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/>
          <a:stretch/>
        </p:blipFill>
        <p:spPr>
          <a:xfrm flipH="1">
            <a:off x="0" y="0"/>
            <a:ext cx="10879420" cy="6858000"/>
          </a:xfrm>
          <a:prstGeom prst="rect">
            <a:avLst/>
          </a:prstGeom>
        </p:spPr>
      </p:pic>
      <p:grpSp>
        <p:nvGrpSpPr>
          <p:cNvPr id="116" name="Group"/>
          <p:cNvGrpSpPr/>
          <p:nvPr/>
        </p:nvGrpSpPr>
        <p:grpSpPr>
          <a:xfrm>
            <a:off x="2810694" y="5468841"/>
            <a:ext cx="728108" cy="701744"/>
            <a:chOff x="0" y="0"/>
            <a:chExt cx="728107" cy="701743"/>
          </a:xfrm>
        </p:grpSpPr>
        <p:sp>
          <p:nvSpPr>
            <p:cNvPr id="114" name="Shape"/>
            <p:cNvSpPr/>
            <p:nvPr/>
          </p:nvSpPr>
          <p:spPr>
            <a:xfrm>
              <a:off x="-1" y="0"/>
              <a:ext cx="728109" cy="70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15" name="image3.png" descr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b="9"/>
            <a:stretch>
              <a:fillRect/>
            </a:stretch>
          </p:blipFill>
          <p:spPr>
            <a:xfrm>
              <a:off x="0" y="0"/>
              <a:ext cx="728108" cy="70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9" y="0"/>
                  </a:moveTo>
                  <a:cubicBezTo>
                    <a:pt x="801" y="0"/>
                    <a:pt x="0" y="832"/>
                    <a:pt x="0" y="1857"/>
                  </a:cubicBezTo>
                  <a:lnTo>
                    <a:pt x="0" y="19743"/>
                  </a:lnTo>
                  <a:cubicBezTo>
                    <a:pt x="0" y="20768"/>
                    <a:pt x="801" y="21600"/>
                    <a:pt x="1789" y="21600"/>
                  </a:cubicBezTo>
                  <a:lnTo>
                    <a:pt x="19811" y="21600"/>
                  </a:lnTo>
                  <a:cubicBezTo>
                    <a:pt x="20799" y="21600"/>
                    <a:pt x="21600" y="20768"/>
                    <a:pt x="21600" y="19743"/>
                  </a:cubicBezTo>
                  <a:lnTo>
                    <a:pt x="21600" y="1857"/>
                  </a:lnTo>
                  <a:cubicBezTo>
                    <a:pt x="21600" y="832"/>
                    <a:pt x="20799" y="0"/>
                    <a:pt x="19811" y="0"/>
                  </a:cubicBezTo>
                  <a:lnTo>
                    <a:pt x="178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17" name="image4.png" descr="image4.png"/>
          <p:cNvPicPr>
            <a:picLocks noChangeAspect="1"/>
          </p:cNvPicPr>
          <p:nvPr/>
        </p:nvPicPr>
        <p:blipFill rotWithShape="1">
          <a:blip r:embed="rId6">
            <a:extLst/>
          </a:blip>
          <a:srcRect r="24913"/>
          <a:stretch/>
        </p:blipFill>
        <p:spPr>
          <a:xfrm>
            <a:off x="700551" y="183606"/>
            <a:ext cx="2296649" cy="67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C5C4F-8F68-0348-AABD-8A4FAB43C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17" y="0"/>
            <a:ext cx="5235021" cy="3710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65EB2-08DC-E14A-BBCB-A82C4B3E3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4" y="3068517"/>
            <a:ext cx="3119967" cy="2526345"/>
          </a:xfrm>
          <a:prstGeom prst="rect">
            <a:avLst/>
          </a:prstGeom>
        </p:spPr>
      </p:pic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44C6D646-43C7-1C47-AB76-2F73B7FA8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64333" y="183605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933729" y="5398241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2" y="293930"/>
            <a:ext cx="704703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Scripture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6A9C35-5212-6945-8334-E4A3BC084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7F9C2F40-5AEB-6F42-AAC7-1F68D38CD1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48336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36" y="1042937"/>
            <a:ext cx="8912764" cy="464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aseline="30000" dirty="0">
                <a:latin typeface="Century Gothic" panose="020B0502020202020204" pitchFamily="34" charset="0"/>
              </a:rPr>
              <a:t>1 </a:t>
            </a:r>
            <a:r>
              <a:rPr lang="en-US" sz="5400" dirty="0">
                <a:latin typeface="Century Gothic" panose="020B0502020202020204" pitchFamily="34" charset="0"/>
              </a:rPr>
              <a:t>Now the </a:t>
            </a:r>
            <a:r>
              <a:rPr lang="en-US" sz="5400" cap="small" dirty="0">
                <a:latin typeface="Century Gothic" panose="020B0502020202020204" pitchFamily="34" charset="0"/>
              </a:rPr>
              <a:t>Lord</a:t>
            </a:r>
            <a:r>
              <a:rPr lang="en-US" sz="5400" dirty="0">
                <a:latin typeface="Century Gothic" panose="020B0502020202020204" pitchFamily="34" charset="0"/>
              </a:rPr>
              <a:t> had said unto Abram, Get thee out of thy country, and from thy kindred, and from thy father's house, unto a land that I will shew thee: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7" y="273496"/>
            <a:ext cx="986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Genesis 12:1-3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61813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772" y="1316432"/>
            <a:ext cx="8720173" cy="43975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6000" baseline="30000" dirty="0">
                <a:latin typeface="Century Gothic" panose="020B0502020202020204" pitchFamily="34" charset="0"/>
              </a:rPr>
              <a:t>2 </a:t>
            </a:r>
            <a:r>
              <a:rPr lang="en-US" sz="6000" dirty="0">
                <a:latin typeface="Century Gothic" panose="020B0502020202020204" pitchFamily="34" charset="0"/>
              </a:rPr>
              <a:t>And I will make of thee a great nation, and I will bless thee, and make thy name great; and thou shalt be a blessing:</a:t>
            </a: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Genesis 12:1-3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57000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772" y="1316432"/>
            <a:ext cx="8720173" cy="4397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aseline="30000" dirty="0">
                <a:latin typeface="Century Gothic" panose="020B0502020202020204" pitchFamily="34" charset="0"/>
              </a:rPr>
              <a:t>3 </a:t>
            </a:r>
            <a:r>
              <a:rPr lang="en-US" sz="5400" dirty="0">
                <a:latin typeface="Century Gothic" panose="020B0502020202020204" pitchFamily="34" charset="0"/>
              </a:rPr>
              <a:t>And I will bless them that bless thee, and curse him that </a:t>
            </a:r>
            <a:r>
              <a:rPr lang="en-US" sz="5400" dirty="0" err="1">
                <a:latin typeface="Century Gothic" panose="020B0502020202020204" pitchFamily="34" charset="0"/>
              </a:rPr>
              <a:t>curseth</a:t>
            </a:r>
            <a:r>
              <a:rPr lang="en-US" sz="5400" dirty="0">
                <a:latin typeface="Century Gothic" panose="020B0502020202020204" pitchFamily="34" charset="0"/>
              </a:rPr>
              <a:t> thee: and in thee shall all families of the earth be blessed.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Genesis 12:1-3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574784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4"/>
          <a:stretch/>
        </p:blipFill>
        <p:spPr>
          <a:xfrm>
            <a:off x="-392662" y="-1"/>
            <a:ext cx="12584662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6697" y="180364"/>
            <a:ext cx="704703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4A045F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Special Music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2183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559C-51F3-894F-B6A5-2E77A6AF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34239-333B-6A4B-9C41-242B4FBB3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90BE8-4CF7-3A44-807C-B2537FFE1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8" r="8734" b="4647"/>
          <a:stretch/>
        </p:blipFill>
        <p:spPr>
          <a:xfrm>
            <a:off x="-15" y="-405"/>
            <a:ext cx="12134611" cy="6965013"/>
          </a:xfrm>
          <a:prstGeom prst="rect">
            <a:avLst/>
          </a:prstGeom>
        </p:spPr>
      </p:pic>
      <p:pic>
        <p:nvPicPr>
          <p:cNvPr id="6" name="image4.png" descr="image4.png">
            <a:extLst>
              <a:ext uri="{FF2B5EF4-FFF2-40B4-BE49-F238E27FC236}">
                <a16:creationId xmlns:a16="http://schemas.microsoft.com/office/drawing/2014/main" id="{63E3C690-B663-0C41-9F92-1073EC4B8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r="24913"/>
          <a:stretch/>
        </p:blipFill>
        <p:spPr>
          <a:xfrm>
            <a:off x="700551" y="183606"/>
            <a:ext cx="2296649" cy="67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E543B-966B-8D48-AAC2-9B5557CDE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79" y="-106576"/>
            <a:ext cx="4676931" cy="4648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4D96B-F8F2-FD4A-AEE1-1A90C3366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85" y="4438263"/>
            <a:ext cx="3119967" cy="252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E0AFD-83F7-B742-B978-25A525548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964608"/>
          </a:xfrm>
          <a:prstGeom prst="rect">
            <a:avLst/>
          </a:prstGeom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7D5E8DE2-9DF7-6540-9B33-9A195855F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75504" r="-748" b="-5210"/>
          <a:stretch/>
        </p:blipFill>
        <p:spPr>
          <a:xfrm>
            <a:off x="10991842" y="5346678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51288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2EA73E-4367-724B-9B3D-2A8813EB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E790-06F2-B44F-81BF-B1A153B7F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/>
          <a:stretch/>
        </p:blipFill>
        <p:spPr>
          <a:xfrm flipH="1">
            <a:off x="0" y="0"/>
            <a:ext cx="10879420" cy="6858000"/>
          </a:xfrm>
          <a:prstGeom prst="rect">
            <a:avLst/>
          </a:prstGeom>
        </p:spPr>
      </p:pic>
      <p:grpSp>
        <p:nvGrpSpPr>
          <p:cNvPr id="116" name="Group"/>
          <p:cNvGrpSpPr/>
          <p:nvPr/>
        </p:nvGrpSpPr>
        <p:grpSpPr>
          <a:xfrm>
            <a:off x="2810694" y="5468841"/>
            <a:ext cx="728108" cy="701744"/>
            <a:chOff x="0" y="0"/>
            <a:chExt cx="728107" cy="701743"/>
          </a:xfrm>
        </p:grpSpPr>
        <p:sp>
          <p:nvSpPr>
            <p:cNvPr id="114" name="Shape"/>
            <p:cNvSpPr/>
            <p:nvPr/>
          </p:nvSpPr>
          <p:spPr>
            <a:xfrm>
              <a:off x="-1" y="0"/>
              <a:ext cx="728109" cy="70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15" name="image3.png" descr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b="9"/>
            <a:stretch>
              <a:fillRect/>
            </a:stretch>
          </p:blipFill>
          <p:spPr>
            <a:xfrm>
              <a:off x="0" y="0"/>
              <a:ext cx="728108" cy="70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9" y="0"/>
                  </a:moveTo>
                  <a:cubicBezTo>
                    <a:pt x="801" y="0"/>
                    <a:pt x="0" y="832"/>
                    <a:pt x="0" y="1857"/>
                  </a:cubicBezTo>
                  <a:lnTo>
                    <a:pt x="0" y="19743"/>
                  </a:lnTo>
                  <a:cubicBezTo>
                    <a:pt x="0" y="20768"/>
                    <a:pt x="801" y="21600"/>
                    <a:pt x="1789" y="21600"/>
                  </a:cubicBezTo>
                  <a:lnTo>
                    <a:pt x="19811" y="21600"/>
                  </a:lnTo>
                  <a:cubicBezTo>
                    <a:pt x="20799" y="21600"/>
                    <a:pt x="21600" y="20768"/>
                    <a:pt x="21600" y="19743"/>
                  </a:cubicBezTo>
                  <a:lnTo>
                    <a:pt x="21600" y="1857"/>
                  </a:lnTo>
                  <a:cubicBezTo>
                    <a:pt x="21600" y="832"/>
                    <a:pt x="20799" y="0"/>
                    <a:pt x="19811" y="0"/>
                  </a:cubicBezTo>
                  <a:lnTo>
                    <a:pt x="178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44C6D646-43C7-1C47-AB76-2F73B7FA8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64333" y="183605"/>
            <a:ext cx="1142754" cy="1052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30638-0C20-A94F-A47E-E2594F8E50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62"/>
          <a:stretch/>
        </p:blipFill>
        <p:spPr>
          <a:xfrm>
            <a:off x="5463055" y="0"/>
            <a:ext cx="5280568" cy="69676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463A4-0505-1043-88C2-3929C7DF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60" y="573350"/>
            <a:ext cx="529965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Commitment</a:t>
            </a:r>
            <a:b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</a:b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Ceremony</a:t>
            </a:r>
          </a:p>
        </p:txBody>
      </p:sp>
    </p:spTree>
    <p:extLst>
      <p:ext uri="{BB962C8B-B14F-4D97-AF65-F5344CB8AC3E}">
        <p14:creationId xmlns:p14="http://schemas.microsoft.com/office/powerpoint/2010/main" val="31202518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763DD-8D8F-2642-8AB3-FE5B81535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2"/>
          <a:stretch/>
        </p:blipFill>
        <p:spPr>
          <a:xfrm flipH="1">
            <a:off x="0" y="0"/>
            <a:ext cx="12192000" cy="1897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30" y="-68580"/>
            <a:ext cx="976589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TITLE</a:t>
            </a:r>
            <a:endParaRPr lang="en-US" sz="4000" dirty="0">
              <a:solidFill>
                <a:schemeClr val="tx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5D7D8B95-924C-7E42-B902-BB2375B23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4992" y="5664543"/>
            <a:ext cx="728108" cy="7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698908-9633-844D-ABEB-10FDB6D02C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0"/>
          <a:stretch/>
        </p:blipFill>
        <p:spPr>
          <a:xfrm>
            <a:off x="0" y="0"/>
            <a:ext cx="12192000" cy="63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3349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56153BB-B85B-314A-8FF0-6A4258B8845D}"/>
              </a:ext>
            </a:extLst>
          </p:cNvPr>
          <p:cNvGrpSpPr/>
          <p:nvPr/>
        </p:nvGrpSpPr>
        <p:grpSpPr>
          <a:xfrm>
            <a:off x="0" y="-330199"/>
            <a:ext cx="12192000" cy="7061199"/>
            <a:chOff x="0" y="-482601"/>
            <a:chExt cx="12192000" cy="73406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698908-9633-844D-ABEB-10FDB6D02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521"/>
            <a:stretch/>
          </p:blipFill>
          <p:spPr>
            <a:xfrm>
              <a:off x="0" y="-482601"/>
              <a:ext cx="12192000" cy="30734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AE9588-018D-1A46-BAAB-02FD9ACE7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93" b="33561"/>
            <a:stretch/>
          </p:blipFill>
          <p:spPr>
            <a:xfrm>
              <a:off x="0" y="2590800"/>
              <a:ext cx="121920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4991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30" y="-68580"/>
            <a:ext cx="976589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TITLE</a:t>
            </a:r>
            <a:endParaRPr lang="en-US" sz="4000" dirty="0">
              <a:solidFill>
                <a:schemeClr val="tx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4B9478-1086-3A48-AAAA-F2492F166109}"/>
              </a:ext>
            </a:extLst>
          </p:cNvPr>
          <p:cNvGrpSpPr/>
          <p:nvPr/>
        </p:nvGrpSpPr>
        <p:grpSpPr>
          <a:xfrm>
            <a:off x="0" y="9112"/>
            <a:ext cx="12192000" cy="6848888"/>
            <a:chOff x="0" y="-482601"/>
            <a:chExt cx="12192000" cy="68488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698908-9633-844D-ABEB-10FDB6D02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92" b="8779"/>
            <a:stretch/>
          </p:blipFill>
          <p:spPr>
            <a:xfrm>
              <a:off x="0" y="2590800"/>
              <a:ext cx="12192000" cy="37754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A1BDC6-3049-CF42-9A3D-CEB67E5C3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521"/>
            <a:stretch/>
          </p:blipFill>
          <p:spPr>
            <a:xfrm>
              <a:off x="0" y="-482601"/>
              <a:ext cx="12192000" cy="3073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14139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9749"/>
          <a:stretch/>
        </p:blipFill>
        <p:spPr>
          <a:xfrm>
            <a:off x="0" y="0"/>
            <a:ext cx="10766968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965" y="70594"/>
            <a:ext cx="704703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Call to Worship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626593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>
          <a:xfrm>
            <a:off x="0" y="0"/>
            <a:ext cx="11920894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812" y="407029"/>
            <a:ext cx="786715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Closing Hymn</a:t>
            </a:r>
            <a:b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</a:b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#322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11007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6636" y="1690688"/>
            <a:ext cx="8720173" cy="439759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11100" dirty="0">
                <a:latin typeface="Century Gothic" panose="020B0502020202020204" pitchFamily="34" charset="0"/>
              </a:rPr>
              <a:t>Nothing between my soul and the Savior,</a:t>
            </a:r>
            <a:br>
              <a:rPr lang="en-US" sz="11100" dirty="0">
                <a:latin typeface="Century Gothic" panose="020B0502020202020204" pitchFamily="34" charset="0"/>
              </a:rPr>
            </a:br>
            <a:r>
              <a:rPr lang="en-US" sz="11100" dirty="0">
                <a:latin typeface="Century Gothic" panose="020B0502020202020204" pitchFamily="34" charset="0"/>
              </a:rPr>
              <a:t>Naught of this world's delusive dream;</a:t>
            </a:r>
            <a:br>
              <a:rPr lang="en-US" sz="11100" dirty="0">
                <a:latin typeface="Century Gothic" panose="020B0502020202020204" pitchFamily="34" charset="0"/>
              </a:rPr>
            </a:br>
            <a:r>
              <a:rPr lang="en-US" sz="11100" dirty="0">
                <a:latin typeface="Century Gothic" panose="020B0502020202020204" pitchFamily="34" charset="0"/>
              </a:rPr>
              <a:t>I have renounced all sinful pleasure;</a:t>
            </a:r>
            <a:br>
              <a:rPr lang="en-US" sz="11100" dirty="0">
                <a:latin typeface="Century Gothic" panose="020B0502020202020204" pitchFamily="34" charset="0"/>
              </a:rPr>
            </a:br>
            <a:r>
              <a:rPr lang="en-US" sz="11100" dirty="0">
                <a:latin typeface="Century Gothic" panose="020B0502020202020204" pitchFamily="34" charset="0"/>
              </a:rPr>
              <a:t>Jesus is mine, there's nothing between.</a:t>
            </a:r>
            <a:br>
              <a:rPr lang="en-US" sz="9600" dirty="0"/>
            </a:br>
            <a:br>
              <a:rPr lang="en-US" sz="9600" dirty="0"/>
            </a:br>
            <a:endParaRPr lang="en-US" sz="32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#322  Nothing Between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14489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17" y="1042937"/>
            <a:ext cx="9294471" cy="43975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3600" dirty="0">
                <a:latin typeface="Century Gothic" panose="020B0502020202020204" pitchFamily="34" charset="0"/>
              </a:rPr>
              <a:t>Nothing between my soul and the Savior,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So that His blessed face may be seen;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Nothing preventing the least of His favor,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Keep the way clear! Let nothing between.</a:t>
            </a:r>
            <a:endParaRPr lang="en-US" sz="3600" dirty="0"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#322  Nothing Between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2829093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9315" y="1702261"/>
            <a:ext cx="9217886" cy="48605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600" dirty="0">
                <a:latin typeface="Century Gothic" panose="020B0502020202020204" pitchFamily="34" charset="0"/>
              </a:rPr>
              <a:t>Nothing between, like worldly pleasure;</a:t>
            </a:r>
            <a:br>
              <a:rPr lang="en-US" sz="4600" dirty="0">
                <a:latin typeface="Century Gothic" panose="020B0502020202020204" pitchFamily="34" charset="0"/>
              </a:rPr>
            </a:br>
            <a:r>
              <a:rPr lang="en-US" sz="4600" dirty="0">
                <a:latin typeface="Century Gothic" panose="020B0502020202020204" pitchFamily="34" charset="0"/>
              </a:rPr>
              <a:t>Habits of life, though harmless they seem,</a:t>
            </a:r>
            <a:br>
              <a:rPr lang="en-US" sz="4600" dirty="0">
                <a:latin typeface="Century Gothic" panose="020B0502020202020204" pitchFamily="34" charset="0"/>
              </a:rPr>
            </a:br>
            <a:r>
              <a:rPr lang="en-US" sz="4600" dirty="0">
                <a:latin typeface="Century Gothic" panose="020B0502020202020204" pitchFamily="34" charset="0"/>
              </a:rPr>
              <a:t>Must not my heart from Him ever sever;</a:t>
            </a:r>
            <a:br>
              <a:rPr lang="en-US" sz="4600" dirty="0">
                <a:latin typeface="Century Gothic" panose="020B0502020202020204" pitchFamily="34" charset="0"/>
              </a:rPr>
            </a:br>
            <a:r>
              <a:rPr lang="en-US" sz="4600" dirty="0">
                <a:latin typeface="Century Gothic" panose="020B0502020202020204" pitchFamily="34" charset="0"/>
              </a:rPr>
              <a:t>He is my all! There's nothing between. </a:t>
            </a:r>
            <a:br>
              <a:rPr lang="en-US" sz="9600" dirty="0"/>
            </a:br>
            <a:endParaRPr lang="en-US" sz="32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#322  Nothing Between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118605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17" y="1042937"/>
            <a:ext cx="9294471" cy="43975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3600" dirty="0">
                <a:latin typeface="Century Gothic" panose="020B0502020202020204" pitchFamily="34" charset="0"/>
              </a:rPr>
              <a:t>Nothing between my soul and the Savior,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So that His blessed face may be seen;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Nothing preventing the least of His favor,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Keep the way clear! Let nothing between.</a:t>
            </a:r>
            <a:endParaRPr lang="en-US" sz="3600" dirty="0"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#322  Nothing Between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635355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6636" y="1690688"/>
            <a:ext cx="8720173" cy="43975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3600" dirty="0"/>
              <a:t>Nothing between, </a:t>
            </a:r>
            <a:r>
              <a:rPr lang="en-US" sz="3600" dirty="0" err="1"/>
              <a:t>e'en</a:t>
            </a:r>
            <a:r>
              <a:rPr lang="en-US" sz="3600" dirty="0"/>
              <a:t> many hard trials,</a:t>
            </a:r>
            <a:br>
              <a:rPr lang="en-US" sz="3600" dirty="0"/>
            </a:br>
            <a:r>
              <a:rPr lang="en-US" sz="3600" dirty="0"/>
              <a:t>Though the whole world against me convene;</a:t>
            </a:r>
            <a:br>
              <a:rPr lang="en-US" sz="3600" dirty="0"/>
            </a:br>
            <a:r>
              <a:rPr lang="en-US" sz="3600" dirty="0"/>
              <a:t>Watching with prayer and much self-denial,</a:t>
            </a:r>
            <a:br>
              <a:rPr lang="en-US" sz="3600" dirty="0"/>
            </a:br>
            <a:r>
              <a:rPr lang="en-US" sz="3600" dirty="0"/>
              <a:t>I'll triumph at last, with nothing between.</a:t>
            </a:r>
            <a:br>
              <a:rPr lang="en-US" sz="9600" dirty="0"/>
            </a:br>
            <a:endParaRPr lang="en-US" sz="32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#322  Nothing Between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752426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17" y="1042937"/>
            <a:ext cx="9294471" cy="43975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3600" dirty="0">
                <a:latin typeface="Century Gothic" panose="020B0502020202020204" pitchFamily="34" charset="0"/>
              </a:rPr>
              <a:t>Nothing between my soul and the Savior,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So that His blessed face may be seen;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    Nothing preventing the least of His favor,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Keep the way clear! Let nothing between.</a:t>
            </a:r>
            <a:endParaRPr lang="en-US" sz="3600" dirty="0"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#322  Nothing Between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467243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4"/>
          <a:stretch/>
        </p:blipFill>
        <p:spPr>
          <a:xfrm>
            <a:off x="-146224" y="0"/>
            <a:ext cx="123557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826" y="3656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Benediction</a:t>
            </a:r>
          </a:p>
        </p:txBody>
      </p:sp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23DB9C83-DFAF-E341-820B-058298189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901" y="5805384"/>
            <a:ext cx="728108" cy="7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397A1-EBFD-4A41-92B9-FCC8B8F4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D90F0442-FAFA-0C47-9F95-84172C5655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64333" y="183605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62953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66968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21" y="360730"/>
            <a:ext cx="786715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Opening Hymn </a:t>
            </a:r>
            <a:b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</a:b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#567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23274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843" y="1316433"/>
            <a:ext cx="9486032" cy="45429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400" dirty="0">
                <a:latin typeface="Century Gothic" panose="020B0502020202020204" pitchFamily="34" charset="0"/>
              </a:rPr>
              <a:t>Have Thine own way, Lord! 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400" dirty="0">
                <a:latin typeface="Century Gothic" panose="020B0502020202020204" pitchFamily="34" charset="0"/>
              </a:rPr>
              <a:t>Have Thine own way!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Thou art the Potter, I am the clay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Mold me and make me after Thy will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While I am waiting, yielded and still</a:t>
            </a:r>
            <a:br>
              <a:rPr lang="en-US" sz="900" dirty="0">
                <a:latin typeface="Century Gothic" panose="020B0502020202020204" pitchFamily="34" charset="0"/>
              </a:rPr>
            </a:br>
            <a:br>
              <a:rPr lang="en-US" sz="900" dirty="0">
                <a:latin typeface="Century Gothic" panose="020B0502020202020204" pitchFamily="34" charset="0"/>
              </a:rPr>
            </a:br>
            <a:endParaRPr lang="en-US" sz="900" dirty="0"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1" y="5959257"/>
            <a:ext cx="12226530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11574" r="17220" b="-13624"/>
          <a:stretch/>
        </p:blipFill>
        <p:spPr>
          <a:xfrm flipH="1">
            <a:off x="-1" y="0"/>
            <a:ext cx="2335963" cy="6881408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200" y="5984076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#567, Have Thine Own Way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437847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6" y="0"/>
            <a:ext cx="2425505" cy="72474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843" y="1227583"/>
            <a:ext cx="9486032" cy="454296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16000" dirty="0">
                <a:solidFill>
                  <a:srgbClr val="222222"/>
                </a:solidFill>
                <a:latin typeface="Century Gothic" panose="020B0502020202020204" pitchFamily="34" charset="0"/>
              </a:rPr>
              <a:t>Have Thine own way, Lord! 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16000" dirty="0">
                <a:solidFill>
                  <a:srgbClr val="222222"/>
                </a:solidFill>
                <a:latin typeface="Century Gothic" panose="020B0502020202020204" pitchFamily="34" charset="0"/>
              </a:rPr>
              <a:t>Have Thine own way!</a:t>
            </a:r>
            <a:br>
              <a:rPr lang="en-US" sz="16000" dirty="0">
                <a:latin typeface="Century Gothic" panose="020B0502020202020204" pitchFamily="34" charset="0"/>
              </a:rPr>
            </a:br>
            <a:r>
              <a:rPr lang="en-US" sz="16000" dirty="0">
                <a:solidFill>
                  <a:srgbClr val="222222"/>
                </a:solidFill>
                <a:latin typeface="Century Gothic" panose="020B0502020202020204" pitchFamily="34" charset="0"/>
              </a:rPr>
              <a:t>Search me and try me, Master, today!</a:t>
            </a:r>
            <a:br>
              <a:rPr lang="en-US" sz="16000" dirty="0">
                <a:latin typeface="Century Gothic" panose="020B0502020202020204" pitchFamily="34" charset="0"/>
              </a:rPr>
            </a:br>
            <a:r>
              <a:rPr lang="en-US" sz="16000" dirty="0">
                <a:solidFill>
                  <a:srgbClr val="222222"/>
                </a:solidFill>
                <a:latin typeface="Century Gothic" panose="020B0502020202020204" pitchFamily="34" charset="0"/>
              </a:rPr>
              <a:t>Whiter than snow, Lord, 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16000" dirty="0">
                <a:solidFill>
                  <a:srgbClr val="222222"/>
                </a:solidFill>
                <a:latin typeface="Century Gothic" panose="020B0502020202020204" pitchFamily="34" charset="0"/>
              </a:rPr>
              <a:t>wash me just now</a:t>
            </a:r>
            <a:br>
              <a:rPr lang="en-US" sz="16000" dirty="0">
                <a:latin typeface="Century Gothic" panose="020B0502020202020204" pitchFamily="34" charset="0"/>
              </a:rPr>
            </a:br>
            <a:r>
              <a:rPr lang="en-US" sz="16000" dirty="0">
                <a:solidFill>
                  <a:srgbClr val="222222"/>
                </a:solidFill>
                <a:latin typeface="Century Gothic" panose="020B0502020202020204" pitchFamily="34" charset="0"/>
              </a:rPr>
              <a:t>As in Thy presence humbly I bow</a:t>
            </a:r>
            <a:br>
              <a:rPr lang="en-US" sz="3200" dirty="0"/>
            </a:br>
            <a:br>
              <a:rPr lang="en-US" sz="3200" dirty="0"/>
            </a:br>
            <a:endParaRPr lang="en-US" sz="32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86554"/>
          <a:stretch>
            <a:fillRect/>
          </a:stretch>
        </p:blipFill>
        <p:spPr>
          <a:xfrm>
            <a:off x="-93786" y="5955198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2" y="6065401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#567, Have Thine Own Way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38196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6" y="0"/>
            <a:ext cx="2425505" cy="72474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843" y="1307061"/>
            <a:ext cx="9486032" cy="4542969"/>
          </a:xfrm>
        </p:spPr>
        <p:txBody>
          <a:bodyPr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Have Thine own way, Lord! 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Have Thine own way!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Hold o'er my being, absolute sway!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Filled with Thy spirit 'till all can see</a:t>
            </a:r>
          </a:p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Christ only, always, living in me...</a:t>
            </a:r>
            <a:br>
              <a:rPr lang="en-US" sz="4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86554"/>
          <a:stretch>
            <a:fillRect/>
          </a:stretch>
        </p:blipFill>
        <p:spPr>
          <a:xfrm>
            <a:off x="-93785" y="594738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2" y="605759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#567, Have Thine Own Way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50868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45" y="1"/>
            <a:ext cx="123207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3570" y="5028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PASTORAL PRAYER</a:t>
            </a: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87679"/>
          <a:stretch/>
        </p:blipFill>
        <p:spPr>
          <a:xfrm>
            <a:off x="-146224" y="5977496"/>
            <a:ext cx="12355702" cy="88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23DB9C83-DFAF-E341-820B-058298189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901" y="6066876"/>
            <a:ext cx="728108" cy="7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FF6DC3AF-740F-B549-B4A0-5732AA540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4606" y="666205"/>
            <a:ext cx="3048007" cy="673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59901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7.png" descr="image7.png">
            <a:extLst>
              <a:ext uri="{FF2B5EF4-FFF2-40B4-BE49-F238E27FC236}">
                <a16:creationId xmlns:a16="http://schemas.microsoft.com/office/drawing/2014/main" id="{29166880-DADC-114E-ABF5-DCA0D7F1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87679"/>
          <a:stretch/>
        </p:blipFill>
        <p:spPr>
          <a:xfrm>
            <a:off x="0" y="5879940"/>
            <a:ext cx="12192000" cy="978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0A395-158B-754E-9EEF-8A1DFA7826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4" t="22530" r="3924" b="-12035"/>
          <a:stretch/>
        </p:blipFill>
        <p:spPr>
          <a:xfrm flipH="1">
            <a:off x="0" y="0"/>
            <a:ext cx="51092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193554"/>
            <a:ext cx="5199185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OFFERTORY </a:t>
            </a:r>
            <a:b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</a:b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APPEAL</a:t>
            </a:r>
          </a:p>
        </p:txBody>
      </p:sp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7BB93DBD-7101-1E47-909F-95D6B56CD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7356" y="6030469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98142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81426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273693" y="5456114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022" y="5582739"/>
            <a:ext cx="7047036" cy="1325563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6000" dirty="0">
                <a:ln w="0"/>
                <a:solidFill>
                  <a:srgbClr val="4A04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Avenir Next" charset="0"/>
                <a:cs typeface="Avenir Next" charset="0"/>
              </a:rPr>
              <a:t>CHILDREN’S 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10FE5-34C7-1748-974B-81B1D3DB2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45" y="0"/>
            <a:ext cx="1425032" cy="6908302"/>
          </a:xfrm>
          <a:prstGeom prst="rect">
            <a:avLst/>
          </a:prstGeom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DC776B83-A769-1641-A5D3-140A395F0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1064143" y="316883"/>
            <a:ext cx="1142754" cy="1060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260</Words>
  <Application>Microsoft Macintosh PowerPoint</Application>
  <PresentationFormat>Widescreen</PresentationFormat>
  <Paragraphs>62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Next</vt:lpstr>
      <vt:lpstr>Calibri</vt:lpstr>
      <vt:lpstr>Calibri Light</vt:lpstr>
      <vt:lpstr>Century Gothic</vt:lpstr>
      <vt:lpstr>Helvetica</vt:lpstr>
      <vt:lpstr>Office Theme</vt:lpstr>
      <vt:lpstr>PowerPoint Presentation</vt:lpstr>
      <vt:lpstr>Call to Worship</vt:lpstr>
      <vt:lpstr>Opening Hymn  #567</vt:lpstr>
      <vt:lpstr>PowerPoint Presentation</vt:lpstr>
      <vt:lpstr>PowerPoint Presentation</vt:lpstr>
      <vt:lpstr>PowerPoint Presentation</vt:lpstr>
      <vt:lpstr>PASTORAL PRAYER</vt:lpstr>
      <vt:lpstr>OFFERTORY  APPEAL</vt:lpstr>
      <vt:lpstr>CHILDREN’S STORY</vt:lpstr>
      <vt:lpstr>Scripture Reading</vt:lpstr>
      <vt:lpstr>PowerPoint Presentation</vt:lpstr>
      <vt:lpstr>PowerPoint Presentation</vt:lpstr>
      <vt:lpstr>PowerPoint Presentation</vt:lpstr>
      <vt:lpstr>Special Music</vt:lpstr>
      <vt:lpstr>PowerPoint Presentation</vt:lpstr>
      <vt:lpstr>Commitment Ceremony</vt:lpstr>
      <vt:lpstr>TITLE</vt:lpstr>
      <vt:lpstr>PowerPoint Presentation</vt:lpstr>
      <vt:lpstr>TITLE</vt:lpstr>
      <vt:lpstr>Closing Hymn #322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Benediction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43</cp:revision>
  <dcterms:modified xsi:type="dcterms:W3CDTF">2018-08-29T13:12:01Z</dcterms:modified>
</cp:coreProperties>
</file>